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63" r:id="rId2"/>
    <p:sldId id="475" r:id="rId3"/>
    <p:sldId id="476" r:id="rId4"/>
    <p:sldId id="477" r:id="rId5"/>
    <p:sldId id="478" r:id="rId6"/>
    <p:sldId id="479" r:id="rId7"/>
    <p:sldId id="480" r:id="rId8"/>
    <p:sldId id="481" r:id="rId9"/>
    <p:sldId id="482" r:id="rId10"/>
    <p:sldId id="483" r:id="rId11"/>
    <p:sldId id="4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8897/957/7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a8497d4-f262-41f7-a0e0-edc2bece0cbf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-sfera.hr/dodatni-digitalni-sadrzaji/4a8497d4-f262-41f7-a0e0-edc2bece0cbf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2</a:t>
            </a:r>
            <a:r>
              <a:rPr lang="en-US" sz="2800" dirty="0"/>
              <a:t>: </a:t>
            </a:r>
            <a:r>
              <a:rPr lang="hr-HR" sz="2800" dirty="0" err="1"/>
              <a:t>Lesson</a:t>
            </a:r>
            <a:r>
              <a:rPr lang="hr-HR" sz="2800" dirty="0"/>
              <a:t> 4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/>
              <a:t>A </a:t>
            </a:r>
            <a:r>
              <a:rPr lang="hr-HR" sz="2800" dirty="0" err="1"/>
              <a:t>true</a:t>
            </a:r>
            <a:r>
              <a:rPr lang="hr-HR" sz="2800" dirty="0"/>
              <a:t> </a:t>
            </a:r>
            <a:r>
              <a:rPr lang="hr-HR" sz="2800" dirty="0" err="1"/>
              <a:t>dandy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7434DD-540B-41E3-88D1-07B209183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387350"/>
            <a:ext cx="3286125" cy="3470275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3: Use </a:t>
            </a:r>
            <a:r>
              <a:rPr lang="hr-HR" dirty="0" err="1"/>
              <a:t>the</a:t>
            </a:r>
            <a:r>
              <a:rPr lang="hr-HR" dirty="0"/>
              <a:t> Internet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writers</a:t>
            </a:r>
            <a:r>
              <a:rPr lang="hr-HR" dirty="0"/>
              <a:t> to </a:t>
            </a:r>
            <a:r>
              <a:rPr lang="hr-HR" dirty="0" err="1"/>
              <a:t>their</a:t>
            </a:r>
            <a:r>
              <a:rPr lang="hr-HR" dirty="0"/>
              <a:t> works. </a:t>
            </a:r>
            <a:endParaRPr lang="hr-HR" i="1" dirty="0"/>
          </a:p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Tick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books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3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read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A44BBF-18FF-40ED-9E2B-4660CAF90A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4B9965-2AF7-4968-8A8C-2C532404C5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953" y="1388061"/>
            <a:ext cx="6992837" cy="51244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6AD11D-8C4E-454B-AC55-EF974EDE797A}"/>
              </a:ext>
            </a:extLst>
          </p:cNvPr>
          <p:cNvSpPr txBox="1"/>
          <p:nvPr/>
        </p:nvSpPr>
        <p:spPr>
          <a:xfrm>
            <a:off x="1935332" y="1873188"/>
            <a:ext cx="43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14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B38251-8171-4CF7-8836-98091EF53724}"/>
              </a:ext>
            </a:extLst>
          </p:cNvPr>
          <p:cNvSpPr txBox="1"/>
          <p:nvPr/>
        </p:nvSpPr>
        <p:spPr>
          <a:xfrm>
            <a:off x="1390835" y="4280516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EDF39D-3F76-4BAA-AC2E-21E0EEE523AB}"/>
              </a:ext>
            </a:extLst>
          </p:cNvPr>
          <p:cNvSpPr txBox="1"/>
          <p:nvPr/>
        </p:nvSpPr>
        <p:spPr>
          <a:xfrm>
            <a:off x="5616195" y="3051984"/>
            <a:ext cx="45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17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F2F546-FFAD-4DE5-B58C-084A5B409D96}"/>
              </a:ext>
            </a:extLst>
          </p:cNvPr>
          <p:cNvSpPr txBox="1"/>
          <p:nvPr/>
        </p:nvSpPr>
        <p:spPr>
          <a:xfrm>
            <a:off x="3447352" y="3051984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93A909-E824-477B-AB0F-CD0B609777E1}"/>
              </a:ext>
            </a:extLst>
          </p:cNvPr>
          <p:cNvSpPr txBox="1"/>
          <p:nvPr/>
        </p:nvSpPr>
        <p:spPr>
          <a:xfrm>
            <a:off x="1390835" y="3051984"/>
            <a:ext cx="42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16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EC3DFA-869A-4D19-8CF9-937C7C183E9E}"/>
              </a:ext>
            </a:extLst>
          </p:cNvPr>
          <p:cNvSpPr txBox="1"/>
          <p:nvPr/>
        </p:nvSpPr>
        <p:spPr>
          <a:xfrm>
            <a:off x="6147816" y="1901014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9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8D06A9-CD45-4CBA-AFBE-B96593D49247}"/>
              </a:ext>
            </a:extLst>
          </p:cNvPr>
          <p:cNvSpPr txBox="1"/>
          <p:nvPr/>
        </p:nvSpPr>
        <p:spPr>
          <a:xfrm>
            <a:off x="5623882" y="1873188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A8B884-E329-49C6-A710-94C2CCD96F11}"/>
              </a:ext>
            </a:extLst>
          </p:cNvPr>
          <p:cNvSpPr txBox="1"/>
          <p:nvPr/>
        </p:nvSpPr>
        <p:spPr>
          <a:xfrm>
            <a:off x="4533242" y="1873188"/>
            <a:ext cx="43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18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0D3E5C-8884-4124-BBEE-A7C93445196F}"/>
              </a:ext>
            </a:extLst>
          </p:cNvPr>
          <p:cNvSpPr txBox="1"/>
          <p:nvPr/>
        </p:nvSpPr>
        <p:spPr>
          <a:xfrm>
            <a:off x="4008540" y="1873189"/>
            <a:ext cx="44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10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0BCE3D-EF1D-4247-91F8-9E52C1965451}"/>
              </a:ext>
            </a:extLst>
          </p:cNvPr>
          <p:cNvSpPr txBox="1"/>
          <p:nvPr/>
        </p:nvSpPr>
        <p:spPr>
          <a:xfrm>
            <a:off x="3452289" y="1905739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6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ACDABB-57D0-4588-A38E-E18E50B45A4F}"/>
              </a:ext>
            </a:extLst>
          </p:cNvPr>
          <p:cNvSpPr txBox="1"/>
          <p:nvPr/>
        </p:nvSpPr>
        <p:spPr>
          <a:xfrm>
            <a:off x="3454154" y="4260961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8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04EC43-A0BD-424F-8F8A-E6B6A0A57524}"/>
              </a:ext>
            </a:extLst>
          </p:cNvPr>
          <p:cNvSpPr txBox="1"/>
          <p:nvPr/>
        </p:nvSpPr>
        <p:spPr>
          <a:xfrm>
            <a:off x="5638854" y="5406501"/>
            <a:ext cx="45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13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A76629-897E-44F5-A08B-1AAD3F709181}"/>
              </a:ext>
            </a:extLst>
          </p:cNvPr>
          <p:cNvSpPr txBox="1"/>
          <p:nvPr/>
        </p:nvSpPr>
        <p:spPr>
          <a:xfrm>
            <a:off x="3447352" y="5469939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7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671791F-F55D-4D2A-B36A-6AC6844AF81D}"/>
              </a:ext>
            </a:extLst>
          </p:cNvPr>
          <p:cNvSpPr txBox="1"/>
          <p:nvPr/>
        </p:nvSpPr>
        <p:spPr>
          <a:xfrm>
            <a:off x="1390835" y="5406501"/>
            <a:ext cx="42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11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879B67-4186-41B0-922A-F6A9295FE98F}"/>
              </a:ext>
            </a:extLst>
          </p:cNvPr>
          <p:cNvSpPr txBox="1"/>
          <p:nvPr/>
        </p:nvSpPr>
        <p:spPr>
          <a:xfrm>
            <a:off x="4532953" y="4260961"/>
            <a:ext cx="4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522B2F-E7EA-4798-9E9F-367AE36CE0A3}"/>
              </a:ext>
            </a:extLst>
          </p:cNvPr>
          <p:cNvSpPr txBox="1"/>
          <p:nvPr/>
        </p:nvSpPr>
        <p:spPr>
          <a:xfrm>
            <a:off x="4021143" y="4280516"/>
            <a:ext cx="4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6B237A2-F23E-4A08-A970-C7C24272CEC3}"/>
              </a:ext>
            </a:extLst>
          </p:cNvPr>
          <p:cNvSpPr txBox="1"/>
          <p:nvPr/>
        </p:nvSpPr>
        <p:spPr>
          <a:xfrm>
            <a:off x="5644019" y="4264744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11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https://wordwall.net/play/18897/957/719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ECEAF9-309B-4202-A7AE-8DBC7C30C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383" y="369687"/>
            <a:ext cx="5370991" cy="1840853"/>
          </a:xfrm>
        </p:spPr>
        <p:txBody>
          <a:bodyPr>
            <a:normAutofit/>
          </a:bodyPr>
          <a:lstStyle/>
          <a:p>
            <a:r>
              <a:rPr lang="hr-HR" dirty="0" err="1" smtClean="0"/>
              <a:t>Task</a:t>
            </a:r>
            <a:r>
              <a:rPr lang="hr-HR" dirty="0" smtClean="0"/>
              <a:t> </a:t>
            </a:r>
            <a:r>
              <a:rPr lang="hr-HR" dirty="0"/>
              <a:t>1: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parts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Oscar </a:t>
            </a:r>
            <a:r>
              <a:rPr lang="hr-HR" dirty="0" err="1"/>
              <a:t>Wilde</a:t>
            </a:r>
            <a:r>
              <a:rPr lang="hr-HR" dirty="0"/>
              <a:t>’s </a:t>
            </a:r>
            <a:r>
              <a:rPr lang="hr-HR" dirty="0" err="1"/>
              <a:t>famous</a:t>
            </a:r>
            <a:r>
              <a:rPr lang="hr-HR" dirty="0"/>
              <a:t> </a:t>
            </a:r>
            <a:r>
              <a:rPr lang="hr-HR" dirty="0" err="1"/>
              <a:t>quotations</a:t>
            </a:r>
            <a:r>
              <a:rPr lang="hr-HR" dirty="0" smtClean="0"/>
              <a:t>.</a:t>
            </a:r>
            <a:endParaRPr lang="hr-HR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E2CB3C-9C72-435C-B4CC-D1DB45DFB1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3608D2-07AA-423E-BC8B-5EF0A652D1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7281" y="2352877"/>
            <a:ext cx="7691505" cy="37817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CDBCFF-070D-4DA0-A2FF-D3B2987170C5}"/>
              </a:ext>
            </a:extLst>
          </p:cNvPr>
          <p:cNvSpPr txBox="1"/>
          <p:nvPr/>
        </p:nvSpPr>
        <p:spPr>
          <a:xfrm>
            <a:off x="5923033" y="3178206"/>
            <a:ext cx="32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CBD524-F462-4FB1-A813-152C95C8B357}"/>
              </a:ext>
            </a:extLst>
          </p:cNvPr>
          <p:cNvSpPr txBox="1"/>
          <p:nvPr/>
        </p:nvSpPr>
        <p:spPr>
          <a:xfrm>
            <a:off x="5932575" y="3618706"/>
            <a:ext cx="32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6A3283-3DDE-4B7E-A42A-FBE1B24891E8}"/>
              </a:ext>
            </a:extLst>
          </p:cNvPr>
          <p:cNvSpPr txBox="1"/>
          <p:nvPr/>
        </p:nvSpPr>
        <p:spPr>
          <a:xfrm>
            <a:off x="5932575" y="3972935"/>
            <a:ext cx="32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6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1FCB7F-46C1-4562-A68A-4614BADDB110}"/>
              </a:ext>
            </a:extLst>
          </p:cNvPr>
          <p:cNvSpPr txBox="1"/>
          <p:nvPr/>
        </p:nvSpPr>
        <p:spPr>
          <a:xfrm>
            <a:off x="5922304" y="4359646"/>
            <a:ext cx="32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D1FCA7-C55F-4061-8D84-931BA7278E0B}"/>
              </a:ext>
            </a:extLst>
          </p:cNvPr>
          <p:cNvSpPr txBox="1"/>
          <p:nvPr/>
        </p:nvSpPr>
        <p:spPr>
          <a:xfrm>
            <a:off x="5932575" y="4735182"/>
            <a:ext cx="32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13AE31-5CF5-4E5C-B075-56C7B3C10A4E}"/>
              </a:ext>
            </a:extLst>
          </p:cNvPr>
          <p:cNvSpPr txBox="1"/>
          <p:nvPr/>
        </p:nvSpPr>
        <p:spPr>
          <a:xfrm>
            <a:off x="5932576" y="5175682"/>
            <a:ext cx="32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57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56ACAC-BCEA-4DE6-962A-8BD251F97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668" y="406400"/>
            <a:ext cx="4402306" cy="3899270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learn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Oscar Wilde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quotations</a:t>
            </a:r>
            <a:r>
              <a:rPr lang="hr-HR" dirty="0"/>
              <a:t>?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quotations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1 to </a:t>
            </a:r>
            <a:r>
              <a:rPr lang="hr-HR" dirty="0" err="1"/>
              <a:t>possible</a:t>
            </a:r>
            <a:r>
              <a:rPr lang="hr-HR" dirty="0"/>
              <a:t> </a:t>
            </a:r>
            <a:r>
              <a:rPr lang="hr-HR" dirty="0" err="1"/>
              <a:t>explanations</a:t>
            </a:r>
            <a:r>
              <a:rPr lang="hr-HR" dirty="0"/>
              <a:t>. </a:t>
            </a:r>
            <a:endParaRPr lang="hr-HR" i="1" dirty="0"/>
          </a:p>
          <a:p>
            <a:endParaRPr lang="hr-HR" i="1" dirty="0"/>
          </a:p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quotation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most </a:t>
            </a:r>
            <a:r>
              <a:rPr lang="hr-HR" dirty="0" err="1"/>
              <a:t>relate</a:t>
            </a:r>
            <a:r>
              <a:rPr lang="hr-HR" dirty="0"/>
              <a:t> to? </a:t>
            </a:r>
            <a:r>
              <a:rPr lang="hr-HR" dirty="0" err="1"/>
              <a:t>Why</a:t>
            </a:r>
            <a:r>
              <a:rPr lang="hr-HR" dirty="0"/>
              <a:t>?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08EFB1-F75D-4708-A4F7-3F6CF04775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D4E86E-6D1B-43A3-BA57-34ECD6AE3E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261" y="2182643"/>
            <a:ext cx="6404020" cy="31799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248773-1A71-4EFB-A479-4706050C9F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2380" y="5762625"/>
            <a:ext cx="6536144" cy="48719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8041D5-4156-4507-861D-ACF82468382F}"/>
              </a:ext>
            </a:extLst>
          </p:cNvPr>
          <p:cNvSpPr txBox="1"/>
          <p:nvPr/>
        </p:nvSpPr>
        <p:spPr>
          <a:xfrm>
            <a:off x="994299" y="2920753"/>
            <a:ext cx="33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CA477C-151A-40E0-99A7-4F2406E22892}"/>
              </a:ext>
            </a:extLst>
          </p:cNvPr>
          <p:cNvSpPr txBox="1"/>
          <p:nvPr/>
        </p:nvSpPr>
        <p:spPr>
          <a:xfrm>
            <a:off x="1006521" y="3270685"/>
            <a:ext cx="47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7ECD1E-725F-42C6-8816-EC2C8D1C521F}"/>
              </a:ext>
            </a:extLst>
          </p:cNvPr>
          <p:cNvSpPr txBox="1"/>
          <p:nvPr/>
        </p:nvSpPr>
        <p:spPr>
          <a:xfrm>
            <a:off x="994299" y="3607751"/>
            <a:ext cx="33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6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9D2604-A369-47F6-99EF-B0745634C653}"/>
              </a:ext>
            </a:extLst>
          </p:cNvPr>
          <p:cNvSpPr txBox="1"/>
          <p:nvPr/>
        </p:nvSpPr>
        <p:spPr>
          <a:xfrm>
            <a:off x="994299" y="4168002"/>
            <a:ext cx="33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807E88-F809-4B98-8148-2F96E6778E72}"/>
              </a:ext>
            </a:extLst>
          </p:cNvPr>
          <p:cNvSpPr txBox="1"/>
          <p:nvPr/>
        </p:nvSpPr>
        <p:spPr>
          <a:xfrm>
            <a:off x="1000410" y="4504231"/>
            <a:ext cx="33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217CC8-22FE-447E-BBEF-02B2DB38AE2A}"/>
              </a:ext>
            </a:extLst>
          </p:cNvPr>
          <p:cNvSpPr txBox="1"/>
          <p:nvPr/>
        </p:nvSpPr>
        <p:spPr>
          <a:xfrm>
            <a:off x="1006521" y="4841297"/>
            <a:ext cx="33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85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0B820D-8388-43CD-B40E-2CFB7C8C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499" y="444500"/>
            <a:ext cx="5248656" cy="1621615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Create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Oscar Wilde </a:t>
            </a:r>
            <a:r>
              <a:rPr lang="hr-HR" dirty="0" err="1"/>
              <a:t>meme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his picture </a:t>
            </a:r>
            <a:r>
              <a:rPr lang="hr-HR" dirty="0" err="1"/>
              <a:t>and</a:t>
            </a:r>
            <a:r>
              <a:rPr lang="hr-HR" dirty="0"/>
              <a:t> one </a:t>
            </a:r>
            <a:r>
              <a:rPr lang="hr-HR" dirty="0" err="1"/>
              <a:t>of</a:t>
            </a:r>
            <a:r>
              <a:rPr lang="hr-HR" dirty="0"/>
              <a:t> his </a:t>
            </a:r>
            <a:r>
              <a:rPr lang="hr-HR" dirty="0" err="1"/>
              <a:t>qotations</a:t>
            </a:r>
            <a:r>
              <a:rPr lang="hr-HR" dirty="0" smtClean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4BDF18-2630-4F94-B3CF-BC9DB5AEE4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DE3238-C056-42BD-8670-1ED35585A2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1408" y="2747152"/>
            <a:ext cx="9023238" cy="342981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0243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55510B-2ED3-4192-889F-2C46AD148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225" y="244475"/>
            <a:ext cx="6334126" cy="1583718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6: </a:t>
            </a:r>
            <a:r>
              <a:rPr lang="hr-HR" dirty="0" err="1"/>
              <a:t>Listen</a:t>
            </a:r>
            <a:r>
              <a:rPr lang="hr-HR" dirty="0"/>
              <a:t> to Oscar </a:t>
            </a:r>
            <a:r>
              <a:rPr lang="hr-HR" dirty="0" err="1"/>
              <a:t>Wilde</a:t>
            </a:r>
            <a:r>
              <a:rPr lang="hr-HR" dirty="0"/>
              <a:t>’s </a:t>
            </a:r>
            <a:r>
              <a:rPr lang="hr-HR" dirty="0" err="1"/>
              <a:t>biography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sort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events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table.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B37526-564B-4C84-B1FF-E08189C510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5229225" cy="6836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AEBBE1-C7D5-4C6A-8C61-6E27D80B4A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431" y="2197101"/>
            <a:ext cx="7205857" cy="427044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E5581C-780D-4A5F-A4F3-6A9D60169374}"/>
              </a:ext>
            </a:extLst>
          </p:cNvPr>
          <p:cNvSpPr txBox="1"/>
          <p:nvPr/>
        </p:nvSpPr>
        <p:spPr>
          <a:xfrm>
            <a:off x="1886642" y="4856085"/>
            <a:ext cx="1455938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born</a:t>
            </a:r>
            <a:r>
              <a:rPr lang="hr-HR" sz="1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attended college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A28659-462E-495E-A214-6A45059DF66A}"/>
              </a:ext>
            </a:extLst>
          </p:cNvPr>
          <p:cNvSpPr txBox="1"/>
          <p:nvPr/>
        </p:nvSpPr>
        <p:spPr>
          <a:xfrm>
            <a:off x="3885460" y="4807892"/>
            <a:ext cx="1668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climbed into high society</a:t>
            </a:r>
            <a:r>
              <a:rPr lang="hr-H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 married</a:t>
            </a:r>
            <a:r>
              <a:rPr lang="hr-H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 two sons</a:t>
            </a:r>
            <a:r>
              <a:rPr lang="hr-H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worked as an editor</a:t>
            </a:r>
            <a:r>
              <a:rPr lang="hr-H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wrote novels and plays</a:t>
            </a:r>
            <a:r>
              <a:rPr lang="hr-H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imprisoned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12BF5F-E650-44E3-A544-7CEF931B4EAF}"/>
              </a:ext>
            </a:extLst>
          </p:cNvPr>
          <p:cNvSpPr txBox="1"/>
          <p:nvPr/>
        </p:nvSpPr>
        <p:spPr>
          <a:xfrm>
            <a:off x="5859780" y="4807892"/>
            <a:ext cx="1668483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solidFill>
                  <a:srgbClr val="FF0000"/>
                </a:solidFill>
              </a:rPr>
              <a:t>lived in exile</a:t>
            </a:r>
            <a:r>
              <a:rPr lang="hr-HR" sz="1400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</a:rPr>
              <a:t>died</a:t>
            </a:r>
            <a:r>
              <a:rPr lang="hr-HR" sz="1400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</a:rPr>
              <a:t>buried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5DF173-0FAF-463A-89EE-2A13E964BFFF}"/>
              </a:ext>
            </a:extLst>
          </p:cNvPr>
          <p:cNvSpPr txBox="1"/>
          <p:nvPr/>
        </p:nvSpPr>
        <p:spPr>
          <a:xfrm>
            <a:off x="8584707" y="3510997"/>
            <a:ext cx="33510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editor</a:t>
            </a:r>
            <a:r>
              <a:rPr lang="hr-HR" dirty="0"/>
              <a:t> = </a:t>
            </a:r>
            <a:r>
              <a:rPr lang="hr-HR" dirty="0">
                <a:solidFill>
                  <a:srgbClr val="0070C0"/>
                </a:solidFill>
              </a:rPr>
              <a:t>urednik</a:t>
            </a:r>
          </a:p>
          <a:p>
            <a:r>
              <a:rPr lang="hr-HR" b="1" dirty="0" err="1"/>
              <a:t>high</a:t>
            </a:r>
            <a:r>
              <a:rPr lang="hr-HR" b="1" dirty="0"/>
              <a:t> </a:t>
            </a:r>
            <a:r>
              <a:rPr lang="hr-HR" b="1" dirty="0" err="1"/>
              <a:t>society</a:t>
            </a:r>
            <a:r>
              <a:rPr lang="hr-HR" b="1" dirty="0"/>
              <a:t> </a:t>
            </a:r>
            <a:r>
              <a:rPr lang="hr-HR" dirty="0"/>
              <a:t>= </a:t>
            </a:r>
            <a:r>
              <a:rPr lang="hr-HR" dirty="0">
                <a:solidFill>
                  <a:srgbClr val="0070C0"/>
                </a:solidFill>
              </a:rPr>
              <a:t>visoko društvo</a:t>
            </a:r>
          </a:p>
          <a:p>
            <a:r>
              <a:rPr lang="hr-HR" b="1" dirty="0" err="1"/>
              <a:t>imprisoned</a:t>
            </a:r>
            <a:r>
              <a:rPr lang="hr-HR" dirty="0"/>
              <a:t> = </a:t>
            </a:r>
            <a:r>
              <a:rPr lang="hr-HR" dirty="0">
                <a:solidFill>
                  <a:srgbClr val="0070C0"/>
                </a:solidFill>
              </a:rPr>
              <a:t>zatvoren, zatočen</a:t>
            </a:r>
          </a:p>
          <a:p>
            <a:r>
              <a:rPr lang="hr-HR" b="1" dirty="0" err="1"/>
              <a:t>attend</a:t>
            </a:r>
            <a:r>
              <a:rPr lang="hr-HR" b="1" dirty="0"/>
              <a:t> </a:t>
            </a:r>
            <a:r>
              <a:rPr lang="hr-HR" b="1" dirty="0" err="1"/>
              <a:t>college</a:t>
            </a:r>
            <a:r>
              <a:rPr lang="hr-HR" b="1" dirty="0"/>
              <a:t> </a:t>
            </a:r>
            <a:r>
              <a:rPr lang="hr-HR" dirty="0"/>
              <a:t>= </a:t>
            </a:r>
            <a:r>
              <a:rPr lang="hr-HR" dirty="0">
                <a:solidFill>
                  <a:srgbClr val="0070C0"/>
                </a:solidFill>
              </a:rPr>
              <a:t>pohađati fakultet</a:t>
            </a:r>
          </a:p>
          <a:p>
            <a:r>
              <a:rPr lang="hr-HR" b="1" dirty="0" err="1"/>
              <a:t>exile</a:t>
            </a:r>
            <a:r>
              <a:rPr lang="hr-HR" dirty="0"/>
              <a:t> = </a:t>
            </a:r>
            <a:r>
              <a:rPr lang="hr-HR" dirty="0">
                <a:solidFill>
                  <a:srgbClr val="0070C0"/>
                </a:solidFill>
              </a:rPr>
              <a:t>izgnanstvo</a:t>
            </a:r>
          </a:p>
          <a:p>
            <a:r>
              <a:rPr lang="hr-HR" b="1" dirty="0" err="1"/>
              <a:t>novel</a:t>
            </a:r>
            <a:r>
              <a:rPr lang="hr-HR" dirty="0"/>
              <a:t> = </a:t>
            </a:r>
            <a:r>
              <a:rPr lang="hr-HR" dirty="0">
                <a:solidFill>
                  <a:srgbClr val="0070C0"/>
                </a:solidFill>
              </a:rPr>
              <a:t>roman</a:t>
            </a:r>
          </a:p>
          <a:p>
            <a:r>
              <a:rPr lang="hr-HR" b="1" dirty="0" err="1"/>
              <a:t>play</a:t>
            </a:r>
            <a:r>
              <a:rPr lang="hr-HR" dirty="0"/>
              <a:t> = </a:t>
            </a:r>
            <a:r>
              <a:rPr lang="hr-HR" dirty="0">
                <a:solidFill>
                  <a:srgbClr val="0070C0"/>
                </a:solidFill>
              </a:rPr>
              <a:t>drama</a:t>
            </a:r>
          </a:p>
          <a:p>
            <a:endParaRPr lang="hr-HR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3AE74D-6623-4CD8-BF1B-5DF62494D32C}"/>
              </a:ext>
            </a:extLst>
          </p:cNvPr>
          <p:cNvSpPr txBox="1"/>
          <p:nvPr/>
        </p:nvSpPr>
        <p:spPr>
          <a:xfrm>
            <a:off x="8584707" y="1659279"/>
            <a:ext cx="3605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https://www.e-sfera.hr/dodatni-digitalni-sadrzaji/4a8497d4-f262-41f7-a0e0-edc2bece0cbf/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784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7473A9-A4EC-4674-876F-72DDA805A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199" y="732558"/>
            <a:ext cx="5566298" cy="1647145"/>
          </a:xfrm>
        </p:spPr>
        <p:txBody>
          <a:bodyPr>
            <a:normAutofit fontScale="85000" lnSpcReduction="20000"/>
          </a:bodyPr>
          <a:lstStyle/>
          <a:p>
            <a:r>
              <a:rPr lang="hr-HR" dirty="0" err="1"/>
              <a:t>Task</a:t>
            </a:r>
            <a:r>
              <a:rPr lang="hr-HR" dirty="0"/>
              <a:t> 7: </a:t>
            </a:r>
            <a:r>
              <a:rPr lang="hr-HR" dirty="0" err="1"/>
              <a:t>Listen</a:t>
            </a:r>
            <a:r>
              <a:rPr lang="hr-HR" dirty="0"/>
              <a:t>  </a:t>
            </a:r>
            <a:r>
              <a:rPr lang="hr-HR" dirty="0" err="1"/>
              <a:t>again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choose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hr-HR" i="1" dirty="0"/>
          </a:p>
          <a:p>
            <a:pPr marL="0" indent="0">
              <a:buNone/>
            </a:pPr>
            <a:r>
              <a:rPr lang="hr-HR" i="1" dirty="0"/>
              <a:t> </a:t>
            </a:r>
            <a:r>
              <a:rPr lang="hr-HR" dirty="0">
                <a:hlinkClick r:id="rId2"/>
              </a:rPr>
              <a:t>https://www.e-sfera.hr/dodatni-digitalni-sadrzaji/4a8497d4-f262-41f7-a0e0-edc2bece0cbf/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A44F73-D1C5-465A-8DAA-4F0F85FC02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30821" cy="6834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7C1232-4F2A-4A37-94FE-1B2C57554F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5198" y="2956265"/>
            <a:ext cx="7815602" cy="281802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27FB81-35B7-4CE7-B5AA-BCD6AE8CA2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7489" y="3723251"/>
            <a:ext cx="377985" cy="317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5E1E68-5C3F-4F2E-BBD7-B858EE14801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5410" y="4460098"/>
            <a:ext cx="377985" cy="317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FB5D51-77B1-4E15-A55F-AE84E6780BB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0984" y="5148567"/>
            <a:ext cx="377985" cy="317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49BECB1-05D4-4ED5-A0EF-EC8ACEFA2C9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1679" y="3881760"/>
            <a:ext cx="377985" cy="317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6537E9-BE41-4F7C-A2EC-56347E6417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1678" y="4965764"/>
            <a:ext cx="377985" cy="317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B0668-166D-4208-8614-FC75C4DECEA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7307" y="4454823"/>
            <a:ext cx="37798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85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2CC8B3-422E-4C1A-A207-51A1EC9C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75" y="349250"/>
            <a:ext cx="6191251" cy="2165350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8: Use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6 to </a:t>
            </a:r>
            <a:r>
              <a:rPr lang="hr-HR" dirty="0" err="1"/>
              <a:t>retell</a:t>
            </a:r>
            <a:r>
              <a:rPr lang="hr-HR" dirty="0"/>
              <a:t> Oscar </a:t>
            </a:r>
            <a:r>
              <a:rPr lang="hr-HR" dirty="0" err="1"/>
              <a:t>Wilde</a:t>
            </a:r>
            <a:r>
              <a:rPr lang="hr-HR" dirty="0"/>
              <a:t>’s </a:t>
            </a:r>
            <a:r>
              <a:rPr lang="hr-HR" dirty="0" err="1"/>
              <a:t>biography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762626-93E9-4A5E-A9A0-443747DF80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30821" cy="6834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B35377-0C7C-45C6-9C97-89733D149F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8814" y="2663078"/>
            <a:ext cx="8094372" cy="37326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4570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8F478E-D0D8-45F2-A670-CF02B4455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1139" y="680405"/>
            <a:ext cx="2929944" cy="4351338"/>
          </a:xfrm>
        </p:spPr>
        <p:txBody>
          <a:bodyPr>
            <a:normAutofit/>
          </a:bodyPr>
          <a:lstStyle/>
          <a:p>
            <a:r>
              <a:rPr lang="hr-HR" dirty="0" err="1" smtClean="0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37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biography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past </a:t>
            </a:r>
            <a:r>
              <a:rPr lang="hr-HR" dirty="0" err="1"/>
              <a:t>simple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brackets</a:t>
            </a:r>
            <a:r>
              <a:rPr lang="hr-HR" dirty="0"/>
              <a:t>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33B887-0098-44C1-A5EE-ECB02E35FE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155" y="153206"/>
            <a:ext cx="7556291" cy="644290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5949AE-5DA1-41AA-99A8-5207A2340D9C}"/>
              </a:ext>
            </a:extLst>
          </p:cNvPr>
          <p:cNvSpPr txBox="1"/>
          <p:nvPr/>
        </p:nvSpPr>
        <p:spPr>
          <a:xfrm>
            <a:off x="6551720" y="1917577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attended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1F02E9-B755-44FF-9C47-D4223486730F}"/>
              </a:ext>
            </a:extLst>
          </p:cNvPr>
          <p:cNvSpPr txBox="1"/>
          <p:nvPr/>
        </p:nvSpPr>
        <p:spPr>
          <a:xfrm>
            <a:off x="1470037" y="5436111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denied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687154-EB43-4778-8330-745EDCD86E8B}"/>
              </a:ext>
            </a:extLst>
          </p:cNvPr>
          <p:cNvSpPr txBox="1"/>
          <p:nvPr/>
        </p:nvSpPr>
        <p:spPr>
          <a:xfrm>
            <a:off x="2642672" y="5706889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sentenced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7023F4-3D27-426E-BC49-C57CCC4F81F0}"/>
              </a:ext>
            </a:extLst>
          </p:cNvPr>
          <p:cNvSpPr txBox="1"/>
          <p:nvPr/>
        </p:nvSpPr>
        <p:spPr>
          <a:xfrm>
            <a:off x="1407111" y="5911048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became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E825DF-347A-471D-8D52-2DBCCC271233}"/>
              </a:ext>
            </a:extLst>
          </p:cNvPr>
          <p:cNvSpPr txBox="1"/>
          <p:nvPr/>
        </p:nvSpPr>
        <p:spPr>
          <a:xfrm>
            <a:off x="5442011" y="5447930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lead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5A1FA5-B24F-449D-B798-C4C82ADD894B}"/>
              </a:ext>
            </a:extLst>
          </p:cNvPr>
          <p:cNvSpPr txBox="1"/>
          <p:nvPr/>
        </p:nvSpPr>
        <p:spPr>
          <a:xfrm>
            <a:off x="4579398" y="5911049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died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6C7617-52E0-4760-8DBB-352246FDE968}"/>
              </a:ext>
            </a:extLst>
          </p:cNvPr>
          <p:cNvSpPr txBox="1"/>
          <p:nvPr/>
        </p:nvSpPr>
        <p:spPr>
          <a:xfrm>
            <a:off x="6381564" y="2170582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showed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5EF9A4-52A3-41AD-937E-7DD8B692B69F}"/>
              </a:ext>
            </a:extLst>
          </p:cNvPr>
          <p:cNvSpPr txBox="1"/>
          <p:nvPr/>
        </p:nvSpPr>
        <p:spPr>
          <a:xfrm>
            <a:off x="3600591" y="4176205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worked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568BCC1-537B-495F-8196-58C36CE0FD2A}"/>
              </a:ext>
            </a:extLst>
          </p:cNvPr>
          <p:cNvSpPr txBox="1"/>
          <p:nvPr/>
        </p:nvSpPr>
        <p:spPr>
          <a:xfrm>
            <a:off x="2642672" y="4407764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wrote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3EB9E3C-40A4-4553-81DE-A42E78FC2082}"/>
              </a:ext>
            </a:extLst>
          </p:cNvPr>
          <p:cNvSpPr txBox="1"/>
          <p:nvPr/>
        </p:nvSpPr>
        <p:spPr>
          <a:xfrm>
            <a:off x="1629396" y="4930798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was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89BA49-5AA6-4F29-A094-D252E8866E88}"/>
              </a:ext>
            </a:extLst>
          </p:cNvPr>
          <p:cNvSpPr txBox="1"/>
          <p:nvPr/>
        </p:nvSpPr>
        <p:spPr>
          <a:xfrm>
            <a:off x="1407111" y="5168266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accused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C65EBCB-913A-4527-A57F-79CA57D45785}"/>
              </a:ext>
            </a:extLst>
          </p:cNvPr>
          <p:cNvSpPr txBox="1"/>
          <p:nvPr/>
        </p:nvSpPr>
        <p:spPr>
          <a:xfrm>
            <a:off x="1407110" y="3429000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began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50E1F59-0594-4B19-9A0D-5B8C7E9756ED}"/>
              </a:ext>
            </a:extLst>
          </p:cNvPr>
          <p:cNvSpPr txBox="1"/>
          <p:nvPr/>
        </p:nvSpPr>
        <p:spPr>
          <a:xfrm>
            <a:off x="6047172" y="3422350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solidFill>
                  <a:srgbClr val="FF0000"/>
                </a:solidFill>
              </a:rPr>
              <a:t>set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2740C42-2AEB-4874-A1D2-8D0FF21BA308}"/>
              </a:ext>
            </a:extLst>
          </p:cNvPr>
          <p:cNvSpPr txBox="1"/>
          <p:nvPr/>
        </p:nvSpPr>
        <p:spPr>
          <a:xfrm>
            <a:off x="5351753" y="3656826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married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B3FB90E-54A2-4CFB-B9E0-6A50E566DB3C}"/>
              </a:ext>
            </a:extLst>
          </p:cNvPr>
          <p:cNvSpPr txBox="1"/>
          <p:nvPr/>
        </p:nvSpPr>
        <p:spPr>
          <a:xfrm>
            <a:off x="1684753" y="4660421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published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A062152-D4E8-405E-92CC-0728DCB052E6}"/>
              </a:ext>
            </a:extLst>
          </p:cNvPr>
          <p:cNvSpPr txBox="1"/>
          <p:nvPr/>
        </p:nvSpPr>
        <p:spPr>
          <a:xfrm>
            <a:off x="5899211" y="3888385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solidFill>
                  <a:srgbClr val="FF0000"/>
                </a:solidFill>
              </a:rPr>
              <a:t>had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40B46AC-9247-4EBD-8D27-3D9533FAFBD6}"/>
              </a:ext>
            </a:extLst>
          </p:cNvPr>
          <p:cNvSpPr txBox="1"/>
          <p:nvPr/>
        </p:nvSpPr>
        <p:spPr>
          <a:xfrm>
            <a:off x="5826710" y="2408066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got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46FA4E7-8FB6-463F-9815-8AFC3D83ED08}"/>
              </a:ext>
            </a:extLst>
          </p:cNvPr>
          <p:cNvSpPr txBox="1"/>
          <p:nvPr/>
        </p:nvSpPr>
        <p:spPr>
          <a:xfrm>
            <a:off x="2101917" y="2921155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moved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2E49150-B281-4AE8-8301-B7CF72D53475}"/>
              </a:ext>
            </a:extLst>
          </p:cNvPr>
          <p:cNvSpPr txBox="1"/>
          <p:nvPr/>
        </p:nvSpPr>
        <p:spPr>
          <a:xfrm>
            <a:off x="4628226" y="2635515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graduated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8719D36-3FCA-4FF2-AD9C-BBA955157076}"/>
              </a:ext>
            </a:extLst>
          </p:cNvPr>
          <p:cNvSpPr txBox="1"/>
          <p:nvPr/>
        </p:nvSpPr>
        <p:spPr>
          <a:xfrm>
            <a:off x="3172286" y="3138242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started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2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8AB7C6-A6CB-4BEB-9EAC-8677AE4C5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122" y="1710215"/>
            <a:ext cx="2547892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Put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order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7565B1-0834-4170-8E92-6BC3F112BA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827" y="1710215"/>
            <a:ext cx="8035857" cy="309562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648986-88C0-49D1-BC52-A2FF0795C4BB}"/>
              </a:ext>
            </a:extLst>
          </p:cNvPr>
          <p:cNvSpPr txBox="1"/>
          <p:nvPr/>
        </p:nvSpPr>
        <p:spPr>
          <a:xfrm>
            <a:off x="1606858" y="2459115"/>
            <a:ext cx="608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truth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rarlely</a:t>
            </a:r>
            <a:r>
              <a:rPr lang="hr-HR" i="1" dirty="0">
                <a:solidFill>
                  <a:srgbClr val="FF0000"/>
                </a:solidFill>
              </a:rPr>
              <a:t> pure </a:t>
            </a:r>
            <a:r>
              <a:rPr lang="hr-HR" i="1" dirty="0" err="1">
                <a:solidFill>
                  <a:srgbClr val="FF0000"/>
                </a:solidFill>
              </a:rPr>
              <a:t>and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never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simple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3B4BF3-069F-49F4-A2A7-B2776569860F}"/>
              </a:ext>
            </a:extLst>
          </p:cNvPr>
          <p:cNvSpPr txBox="1"/>
          <p:nvPr/>
        </p:nvSpPr>
        <p:spPr>
          <a:xfrm>
            <a:off x="1606858" y="3043291"/>
            <a:ext cx="608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Hearts</a:t>
            </a:r>
            <a:r>
              <a:rPr lang="hr-HR" i="1" dirty="0">
                <a:solidFill>
                  <a:srgbClr val="FF0000"/>
                </a:solidFill>
              </a:rPr>
              <a:t> are </a:t>
            </a:r>
            <a:r>
              <a:rPr lang="hr-HR" i="1" dirty="0" err="1">
                <a:solidFill>
                  <a:srgbClr val="FF0000"/>
                </a:solidFill>
              </a:rPr>
              <a:t>made</a:t>
            </a:r>
            <a:r>
              <a:rPr lang="hr-HR" i="1" dirty="0">
                <a:solidFill>
                  <a:srgbClr val="FF0000"/>
                </a:solidFill>
              </a:rPr>
              <a:t> to </a:t>
            </a:r>
            <a:r>
              <a:rPr lang="hr-HR" i="1" dirty="0" err="1">
                <a:solidFill>
                  <a:srgbClr val="FF0000"/>
                </a:solidFill>
              </a:rPr>
              <a:t>be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broken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0141FC-5265-4506-8226-BDDF3570A1BE}"/>
              </a:ext>
            </a:extLst>
          </p:cNvPr>
          <p:cNvSpPr txBox="1"/>
          <p:nvPr/>
        </p:nvSpPr>
        <p:spPr>
          <a:xfrm>
            <a:off x="1606858" y="3630043"/>
            <a:ext cx="608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True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friends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stab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you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in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front.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C9D414-EC32-49F9-BDC4-598370A0EE89}"/>
              </a:ext>
            </a:extLst>
          </p:cNvPr>
          <p:cNvSpPr txBox="1"/>
          <p:nvPr/>
        </p:nvSpPr>
        <p:spPr>
          <a:xfrm>
            <a:off x="1606858" y="4328042"/>
            <a:ext cx="608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When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gods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wish</a:t>
            </a:r>
            <a:r>
              <a:rPr lang="hr-HR" i="1" dirty="0">
                <a:solidFill>
                  <a:srgbClr val="FF0000"/>
                </a:solidFill>
              </a:rPr>
              <a:t> to </a:t>
            </a:r>
            <a:r>
              <a:rPr lang="hr-HR" i="1" dirty="0" err="1">
                <a:solidFill>
                  <a:srgbClr val="FF0000"/>
                </a:solidFill>
              </a:rPr>
              <a:t>punish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us</a:t>
            </a:r>
            <a:r>
              <a:rPr lang="hr-HR" i="1" dirty="0">
                <a:solidFill>
                  <a:srgbClr val="FF0000"/>
                </a:solidFill>
              </a:rPr>
              <a:t>, </a:t>
            </a:r>
            <a:r>
              <a:rPr lang="hr-HR" i="1" dirty="0" err="1">
                <a:solidFill>
                  <a:srgbClr val="FF0000"/>
                </a:solidFill>
              </a:rPr>
              <a:t>they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answer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our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prayers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41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335</Words>
  <Application>Microsoft Office PowerPoint</Application>
  <PresentationFormat>Custom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Unit 2: Lesson 4  A true dandy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82</cp:revision>
  <dcterms:created xsi:type="dcterms:W3CDTF">2021-09-01T06:25:32Z</dcterms:created>
  <dcterms:modified xsi:type="dcterms:W3CDTF">2021-11-08T08:24:49Z</dcterms:modified>
</cp:coreProperties>
</file>